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FF"/>
    <a:srgbClr val="B5CD85"/>
    <a:srgbClr val="CCFFFF"/>
    <a:srgbClr val="FFFF99"/>
    <a:srgbClr val="FFFFCC"/>
    <a:srgbClr val="00FFCC"/>
    <a:srgbClr val="3B51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1" autoAdjust="0"/>
    <p:restoredTop sz="94660"/>
  </p:normalViewPr>
  <p:slideViewPr>
    <p:cSldViewPr>
      <p:cViewPr>
        <p:scale>
          <a:sx n="90" d="100"/>
          <a:sy n="90" d="100"/>
        </p:scale>
        <p:origin x="-46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E8F52-299F-40E5-AA31-216DCE6A5FB8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716DF-FE4C-45CB-B4D2-07EF77E9FB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95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716DF-FE4C-45CB-B4D2-07EF77E9FB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84FA-0473-4172-982A-405559188EAF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216B-F8CB-4058-BEBB-83546A1EA316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87D5-D8E3-4FA1-9868-3FACE6CECE27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546-FF47-42AA-9D22-B6A71D3AEAB9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C037-5A1C-4B5E-B9BF-0DD000DC8084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82F9-471D-4518-91C0-79546E599A20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8A2C-4F36-461C-BF53-E25C4FCCDD2C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7F91-18C7-4F3C-8B5F-434C15A14E89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F9D-4901-4183-99C7-113A3E0436E4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5B91-511D-4912-B287-19BE583F8B50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1F69-854B-40DB-8913-920428AD578D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AE6E-4F8C-42AD-BEFC-1E28B9535DDE}" type="datetime1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B62B1-CCA5-4E37-A913-893C6E01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s.ru/" TargetMode="External"/><Relationship Id="rId2" Type="http://schemas.openxmlformats.org/officeDocument/2006/relationships/hyperlink" Target="http://www.kamstat.gk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X:\02. Отделы\11. Руководство\Пользователи\Стефанишин Сергей Николаевич\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5857892"/>
            <a:ext cx="92866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731022" y="2132856"/>
            <a:ext cx="77724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dirty="0">
              <a:solidFill>
                <a:srgbClr val="3B5139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340768"/>
            <a:ext cx="856895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Краткие указания по заполнению формы федерального статистического наблюдения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1-ДОП «Сведения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об осуществлении деятельности по направлениям дополнительных образовательных программ»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(основные моменты, на которые необходимо обратить внимание)</a:t>
            </a:r>
          </a:p>
          <a:p>
            <a:r>
              <a:rPr lang="ru-RU" sz="2000" b="1" dirty="0" smtClean="0">
                <a:latin typeface="Bookman Old Style" pitchFamily="18" charset="0"/>
              </a:rPr>
              <a:t>Исполнитель</a:t>
            </a:r>
            <a:r>
              <a:rPr lang="en-US" sz="2000" b="1" dirty="0" smtClean="0">
                <a:latin typeface="Bookman Old Style" pitchFamily="18" charset="0"/>
              </a:rPr>
              <a:t>:</a:t>
            </a:r>
            <a:r>
              <a:rPr lang="ru-RU" sz="2000" b="1" dirty="0" smtClean="0">
                <a:latin typeface="Bookman Old Style" pitchFamily="18" charset="0"/>
              </a:rPr>
              <a:t> Отдел статистики труда и населения Камчатстата</a:t>
            </a:r>
          </a:p>
          <a:p>
            <a:r>
              <a:rPr lang="ru-RU" sz="2000" b="1" dirty="0" smtClean="0">
                <a:latin typeface="Bookman Old Style" pitchFamily="18" charset="0"/>
              </a:rPr>
              <a:t>г.Петропавловск-Камчатский, ул. </a:t>
            </a:r>
            <a:r>
              <a:rPr lang="ru-RU" sz="2000" b="1" dirty="0" err="1" smtClean="0">
                <a:latin typeface="Bookman Old Style" pitchFamily="18" charset="0"/>
              </a:rPr>
              <a:t>Кроноцкая</a:t>
            </a:r>
            <a:r>
              <a:rPr lang="ru-RU" sz="2000" b="1" dirty="0" smtClean="0">
                <a:latin typeface="Bookman Old Style" pitchFamily="18" charset="0"/>
              </a:rPr>
              <a:t>, 14, каб.408</a:t>
            </a:r>
          </a:p>
          <a:p>
            <a:r>
              <a:rPr lang="ru-RU" sz="2000" b="1" dirty="0" smtClean="0">
                <a:latin typeface="Bookman Old Style" pitchFamily="18" charset="0"/>
              </a:rPr>
              <a:t>Тел. 8(4152)219933   Факс. 8(4152)219911</a:t>
            </a:r>
          </a:p>
          <a:p>
            <a:r>
              <a:rPr lang="en-US" sz="2000" b="1" dirty="0" smtClean="0">
                <a:latin typeface="Bookman Old Style" pitchFamily="18" charset="0"/>
              </a:rPr>
              <a:t>E-mail: kamstat.gks.ru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16632"/>
            <a:ext cx="28803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10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КАМЧАТСТАТ</a:t>
            </a:r>
            <a:endParaRPr lang="ru-RU" sz="2400" b="1" cap="none" spc="100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5877273"/>
            <a:ext cx="4572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Петропавловск-Камчатский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780928"/>
          <a:ext cx="8640960" cy="1828800"/>
        </p:xfrm>
        <a:graphic>
          <a:graphicData uri="http://schemas.openxmlformats.org/drawingml/2006/table">
            <a:tbl>
              <a:tblPr/>
              <a:tblGrid>
                <a:gridCol w="6408712"/>
                <a:gridCol w="720080"/>
                <a:gridCol w="1512168"/>
              </a:tblGrid>
              <a:tr h="390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43979" marR="43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</a:p>
                  </a:txBody>
                  <a:tcPr marL="43979" marR="43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Всего, тыс руб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(с одним десятичным знаком)</a:t>
                      </a:r>
                    </a:p>
                  </a:txBody>
                  <a:tcPr marL="43979" marR="43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Затраты на внедрение и использование цифровых технологий – всего (сумма строк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79" marR="43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Font typeface="Symbol"/>
                        <a:buChar char="S"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стр.34+стр.35</a:t>
                      </a:r>
                    </a:p>
                    <a:p>
                      <a:pPr algn="ctr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стр.  33  стр. 36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79" marR="43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3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в том числе: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внутренние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затраты на внедрение и использование цифровых технологий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79" marR="43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Font typeface="Symbol" pitchFamily="18" charset="2"/>
                        <a:buNone/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79" marR="43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31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внешние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затраты на внедрение и использование цифровых технологий </a:t>
                      </a: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79" marR="43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79" marR="43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31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строки 33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затраты на продукты и услуги в области информационной безопасности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79" marR="43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79" marR="43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79" marR="43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7016" y="332656"/>
            <a:ext cx="885698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6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Затраты на внедрение и использование цифровых технологий в отчетном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году,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тысяч рублей  (с одним десятичным знаком)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(раздел и справку заполняет только организация дополнительного образования детей, являющаяся самостоятельным юридическим лицом)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solidFill>
                  <a:srgbClr val="FF0000"/>
                </a:solidFill>
                <a:latin typeface="Arial" pitchFamily="34" charset="0"/>
              </a:rPr>
              <a:t>!!! Организации, предоставляющие данные по формам 85-К, ОО-2, СПО-2, 3-информ РАЗДЕЛ НЕ ЗАПОЛНЯЮТ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62880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(раздел заполняет только организация дополнительного образования детей, являющаяся самостоятельным юридическим лицом (с учетом обособленных подразделений (в том числе филиалов), у которой основной вид экономической деятельности по ОКВЭД2 ОК 029-2014 (КДЕС Ред. 2) "Образование дополнительное" (коды 85.4; 85.41; 85.41.1; 85.41.2; 85.41.9)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B62B1-CCA5-4E37-A913-893C6E017235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268759"/>
          <a:ext cx="8136904" cy="2535532"/>
        </p:xfrm>
        <a:graphic>
          <a:graphicData uri="http://schemas.openxmlformats.org/drawingml/2006/table">
            <a:tbl>
              <a:tblPr/>
              <a:tblGrid>
                <a:gridCol w="5847179"/>
                <a:gridCol w="633541"/>
                <a:gridCol w="1656184"/>
              </a:tblGrid>
              <a:tr h="922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Всего, тыс руб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(с одним десятичным знаком)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Внутренние затраты на внедрение и использование цифровых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технологий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(сумма строк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38, 39, 40)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03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том числе по источникам финансирования: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503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собственные средства организации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03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средства бюджетов всех уровней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03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прочие привлеченные средства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3738" y="335941"/>
            <a:ext cx="88565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7.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Источники финансирования внутренних затрат на внедрение и использование цифровых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технологий,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</a:rPr>
              <a:t>тысяч рублей (с одним десятичным знаком)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83671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>
                <a:solidFill>
                  <a:srgbClr val="FF0000"/>
                </a:solidFill>
              </a:rPr>
              <a:t>Равно строке </a:t>
            </a:r>
            <a:r>
              <a:rPr lang="ru-RU" sz="1200" b="1" u="sng" dirty="0" smtClean="0">
                <a:solidFill>
                  <a:srgbClr val="FF0000"/>
                </a:solidFill>
              </a:rPr>
              <a:t>34 </a:t>
            </a:r>
            <a:r>
              <a:rPr lang="ru-RU" sz="1200" b="1" u="sng" dirty="0" smtClean="0">
                <a:solidFill>
                  <a:srgbClr val="FF0000"/>
                </a:solidFill>
              </a:rPr>
              <a:t>раздела </a:t>
            </a:r>
            <a:r>
              <a:rPr lang="ru-RU" sz="1200" b="1" u="sng" dirty="0" smtClean="0">
                <a:solidFill>
                  <a:srgbClr val="FF0000"/>
                </a:solidFill>
              </a:rPr>
              <a:t>6</a:t>
            </a:r>
            <a:endParaRPr lang="ru-RU" sz="1200" b="1" u="sng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164288" y="1052736"/>
            <a:ext cx="576064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5013176"/>
          <a:ext cx="8136905" cy="1198880"/>
        </p:xfrm>
        <a:graphic>
          <a:graphicData uri="http://schemas.openxmlformats.org/drawingml/2006/table">
            <a:tbl>
              <a:tblPr/>
              <a:tblGrid>
                <a:gridCol w="2336441"/>
                <a:gridCol w="1766965"/>
                <a:gridCol w="164818"/>
                <a:gridCol w="1570888"/>
                <a:gridCol w="164818"/>
                <a:gridCol w="2132975"/>
              </a:tblGrid>
              <a:tr h="56231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Должностное лицо, ответственное за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первичных статистических данных (лицо, уполномоченное предоставлять первичные статистические данные от имени юридического лица)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5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(должность)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60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(Ф.И.О.)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(подпись)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2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____________________</a:t>
                      </a: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______</a:t>
                      </a: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_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70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: __________________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«____» _________20__ год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39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60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(номер контактного</a:t>
                      </a:r>
                      <a:b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телефона)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60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 (дата составления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документа)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08" marR="4600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47664" y="458112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ОБЯЗАТЕЛЬНО ДЛЯ ЗАПОЛНЕНИЯ !!!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91880" y="4869160"/>
            <a:ext cx="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6096" y="4869160"/>
            <a:ext cx="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16216" y="4869160"/>
            <a:ext cx="936104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117834"/>
            <a:ext cx="88569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Уважаемый респондент!</a:t>
            </a:r>
          </a:p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Начиная с отчета за 2020 год форма статистического наблюдения 1-ДОП «Сведения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осуществлении деятельности по направлениям дополнительных общеобразовательных программ»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приниматься </a:t>
            </a: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в электронном виде через операторов связи. </a:t>
            </a:r>
          </a:p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ПРЕДОСТАВЛЕНИЯ ОТЧЕТА  1-ДОП  5 февраля 202</a:t>
            </a:r>
            <a:r>
              <a:rPr lang="en-US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года.</a:t>
            </a:r>
          </a:p>
          <a:p>
            <a:pPr indent="4460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официальном сайте Камчатстата в сети «Интернет» по адресу: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kamstat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gks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 Главная страница/ Респондентам/ Статистическая отчетность в электронном виде Вы можете получить исчерпывающую информацию об организации сдачи отчетности через операторов связи.</a:t>
            </a:r>
            <a:r>
              <a:rPr lang="ru-RU" sz="1600" dirty="0" smtClean="0"/>
              <a:t> </a:t>
            </a:r>
          </a:p>
          <a:p>
            <a:pPr indent="4460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Обращаем Ваше внимание, что отчетность, не удостоверенная электронно-цифровой подписью, в разработку не принимается. Информацию о передаче отчетности в электронном виде, а также техническую поддержку Вы можете получить у наших специалистов по телефонам (415)21-99-46, 21-99-48 или по запросу на электронную почту Камчатстата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41_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kamstat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gks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indent="4460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версия формы № 1-ДОП размещена на официальном сайте Росстата в сети «Интернет» по адресу: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gks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Главная страница/ Респондентам/ Формы федерального статистического наблюдения и формы бухгалтерской (финансовой) отчетности/ Альбом форм федерального статистического наблюдения/ Образование/ Сведения о дополнительном образовании детей (1-ДОП). </a:t>
            </a:r>
          </a:p>
          <a:p>
            <a:pPr indent="4460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Напоминаем, что непредставление статистической отчетности, нарушение сроков представления сведений и искажение отчетных данных влечет административную ответственность, установленную статьей 13.19 Кодекса об административных правонарушениях от 30.12.2001 № 195-ФЗ, (с изменениями, внесенными Федеральным законом от 30.12.2015 № 442-ФЗ), а также статьей 3 Закона Российской Федерации от 13.05.1992 № 2761-1 «Об ответственности за нарушение порядка представления государственной статистической отчетности».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Форму федерального статистического наблюдения № 1-ДОП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«Сведения об осуществлении деятельности по направлениям дополнительных общеобразовательных программ»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оставляют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юридические лица и их обособленные подразделения всех форм собственности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ведомственной принадлежности, осуществляющие образовательную деятельность по дополнительным общеобразовательным программам для детей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на основании лицензии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 есть имеющие лицензию на дату составления отчета на «реализацию дополнительных общеобразовательных программ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дополнительных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программ» и/или на «реализацию дополнительных общеобразовательных программ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дополнительных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предпрофессиональных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программ»: организации дополнительного образования детей, дошкольные образовательные организации, общеобразовательные организации, профессиональные образовательные организации, образовательные организации высшего образования, организации здравоохранения, социального обслуживания, науки, культуры, иные организации.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2606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ТИТУЛЬНЫЙ   ЛИСТ</a:t>
            </a:r>
            <a:endParaRPr lang="ru-RU" b="1" dirty="0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171450" y="-2460625"/>
            <a:ext cx="9693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5"/>
          <p:cNvSpPr>
            <a:spLocks noChangeArrowheads="1"/>
          </p:cNvSpPr>
          <p:nvPr/>
        </p:nvSpPr>
        <p:spPr bwMode="auto">
          <a:xfrm>
            <a:off x="98425" y="34925"/>
            <a:ext cx="9239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00" tIns="12700" rIns="12700" bIns="127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print"/>
          <a:srcRect l="3704" t="9589" r="1852" b="6849"/>
          <a:stretch>
            <a:fillRect/>
          </a:stretch>
        </p:blipFill>
        <p:spPr bwMode="auto">
          <a:xfrm>
            <a:off x="1115616" y="692696"/>
            <a:ext cx="734481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>
            <a:stCxn id="39" idx="2"/>
          </p:cNvCxnSpPr>
          <p:nvPr/>
        </p:nvCxnSpPr>
        <p:spPr>
          <a:xfrm>
            <a:off x="1385900" y="2563743"/>
            <a:ext cx="2610036" cy="13693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2132856"/>
            <a:ext cx="27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Полное наименование организации (без сокращений</a:t>
            </a:r>
            <a:r>
              <a:rPr lang="ru-RU" sz="1100" dirty="0" smtClean="0">
                <a:solidFill>
                  <a:srgbClr val="FF0000"/>
                </a:solidFill>
              </a:rPr>
              <a:t>)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3645024"/>
            <a:ext cx="2267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Точный почтовый адрес</a:t>
            </a:r>
            <a:endParaRPr lang="ru-RU" sz="1100" b="1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2051720" y="3789040"/>
            <a:ext cx="86409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19872" y="5301208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КОД  ОКПО</a:t>
            </a:r>
            <a:endParaRPr lang="ru-RU" sz="1100" b="1" dirty="0">
              <a:solidFill>
                <a:srgbClr val="FF0000"/>
              </a:solidFill>
            </a:endParaRPr>
          </a:p>
        </p:txBody>
      </p:sp>
      <p:cxnSp>
        <p:nvCxnSpPr>
          <p:cNvPr id="45" name="Прямая со стрелкой 44"/>
          <p:cNvCxnSpPr>
            <a:stCxn id="44" idx="0"/>
          </p:cNvCxnSpPr>
          <p:nvPr/>
        </p:nvCxnSpPr>
        <p:spPr>
          <a:xfrm flipH="1" flipV="1">
            <a:off x="3203848" y="4869160"/>
            <a:ext cx="82809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43808" y="2132856"/>
            <a:ext cx="439248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Сведения об осуществлении деятельности по направлениям дополнительных общеобразовательных программ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3068960"/>
            <a:ext cx="136815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700" dirty="0" smtClean="0"/>
              <a:t>От 30.07.2020 № 424</a:t>
            </a:r>
            <a:endParaRPr lang="ru-RU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5" y="1700808"/>
          <a:ext cx="8136902" cy="4275860"/>
        </p:xfrm>
        <a:graphic>
          <a:graphicData uri="http://schemas.openxmlformats.org/drawingml/2006/table">
            <a:tbl>
              <a:tblPr/>
              <a:tblGrid>
                <a:gridCol w="2490554"/>
                <a:gridCol w="376706"/>
                <a:gridCol w="957971"/>
                <a:gridCol w="798575"/>
                <a:gridCol w="878274"/>
                <a:gridCol w="978639"/>
                <a:gridCol w="777909"/>
                <a:gridCol w="878274"/>
              </a:tblGrid>
              <a:tr h="416856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42218" marR="4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стро-ки</a:t>
                      </a:r>
                    </a:p>
                  </a:txBody>
                  <a:tcPr marL="42218" marR="4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обучающихся,  всего, человек</a:t>
                      </a:r>
                    </a:p>
                  </a:txBody>
                  <a:tcPr marL="42218" marR="4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них (из гр. 3) девочки</a:t>
                      </a:r>
                    </a:p>
                  </a:txBody>
                  <a:tcPr marL="42218" marR="4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гр. 3 – дети с ограниченными возможностями здоровья</a:t>
                      </a:r>
                    </a:p>
                  </a:txBody>
                  <a:tcPr marL="42218" marR="4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гр. 3 – дети-инвалиды</a:t>
                      </a:r>
                    </a:p>
                  </a:txBody>
                  <a:tcPr marL="42218" marR="4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2218" marR="4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них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гр. 5)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девочки</a:t>
                      </a:r>
                    </a:p>
                  </a:txBody>
                  <a:tcPr marL="42218" marR="4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2218" marR="4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них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гр. 7)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девочки</a:t>
                      </a:r>
                    </a:p>
                  </a:txBody>
                  <a:tcPr marL="42218" marR="42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Направления  дополнительных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общеобразо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вательных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программ: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2847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техническое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7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естественнонаучное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7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туристско-краеведческое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7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социально-педагогическое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47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области искусств: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954"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 общеразвивающим программам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94"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предпрофессиональным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программам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94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области физической культуры и спорта: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6954"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 общеразвивающим программам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94"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 предпрофессиональным программам</a:t>
                      </a: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1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обучения:</a:t>
                      </a:r>
                    </a:p>
                    <a:p>
                      <a:pPr marL="717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сетевая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54">
                <a:tc>
                  <a:txBody>
                    <a:bodyPr/>
                    <a:lstStyle/>
                    <a:p>
                      <a:pPr marL="717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электронная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дистанционная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42218" marR="42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63688" y="252708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1. Сведения о численности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обучающихся, человек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3816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FF0000"/>
                </a:solidFill>
              </a:rPr>
              <a:t>Графа 3 </a:t>
            </a:r>
            <a:r>
              <a:rPr lang="ru-RU" sz="1300" b="1" dirty="0" smtClean="0">
                <a:solidFill>
                  <a:srgbClr val="FF0000"/>
                </a:solidFill>
                <a:sym typeface="Symbol"/>
              </a:rPr>
              <a:t> графе 4 по всем строкам</a:t>
            </a:r>
            <a:endParaRPr lang="ru-RU" sz="13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99592" y="1196752"/>
            <a:ext cx="2880320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79712" y="1196752"/>
            <a:ext cx="2808312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4008" y="908720"/>
            <a:ext cx="4320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FF0000"/>
                </a:solidFill>
              </a:rPr>
              <a:t>Графа 3 </a:t>
            </a:r>
            <a:r>
              <a:rPr lang="ru-RU" sz="1300" b="1" dirty="0" smtClean="0">
                <a:solidFill>
                  <a:srgbClr val="FF0000"/>
                </a:solidFill>
                <a:sym typeface="Symbol"/>
              </a:rPr>
              <a:t> графе 5 и 7 по всем строкам</a:t>
            </a:r>
            <a:endParaRPr lang="ru-RU" sz="13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012160" y="1196752"/>
            <a:ext cx="288032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732240" y="1196752"/>
            <a:ext cx="648072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8929" y="2564904"/>
            <a:ext cx="523220" cy="31683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Виды программ обучения сверить           с 2019 годом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67544" y="3573016"/>
            <a:ext cx="216024" cy="12961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340768"/>
          <a:ext cx="8064893" cy="4344564"/>
        </p:xfrm>
        <a:graphic>
          <a:graphicData uri="http://schemas.openxmlformats.org/drawingml/2006/table">
            <a:tbl>
              <a:tblPr/>
              <a:tblGrid>
                <a:gridCol w="1872208"/>
                <a:gridCol w="280573"/>
                <a:gridCol w="369507"/>
                <a:gridCol w="369507"/>
                <a:gridCol w="369507"/>
                <a:gridCol w="369507"/>
                <a:gridCol w="369507"/>
                <a:gridCol w="369507"/>
                <a:gridCol w="369507"/>
                <a:gridCol w="369507"/>
                <a:gridCol w="369507"/>
                <a:gridCol w="369507"/>
                <a:gridCol w="369507"/>
                <a:gridCol w="369507"/>
                <a:gridCol w="369507"/>
                <a:gridCol w="369507"/>
                <a:gridCol w="369507"/>
                <a:gridCol w="369507"/>
              </a:tblGrid>
              <a:tr h="14425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стро-ки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Число полных лет по состоянию на 1 января 20__ года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ме-нее 3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2325" marR="42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Направления  дополнительных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общеобразо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вательных программ: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683">
                <a:tc>
                  <a:txBody>
                    <a:bodyPr/>
                    <a:lstStyle/>
                    <a:p>
                      <a:pPr marL="1079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техническое</a:t>
                      </a: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83">
                <a:tc>
                  <a:txBody>
                    <a:bodyPr/>
                    <a:lstStyle/>
                    <a:p>
                      <a:pPr marL="1079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естественнонаучное</a:t>
                      </a: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327">
                <a:tc>
                  <a:txBody>
                    <a:bodyPr/>
                    <a:lstStyle/>
                    <a:p>
                      <a:pPr marL="1079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туристско-краеведческое</a:t>
                      </a: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77">
                <a:tc>
                  <a:txBody>
                    <a:bodyPr/>
                    <a:lstStyle/>
                    <a:p>
                      <a:pPr marL="1079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социально-педагогическое</a:t>
                      </a: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83">
                <a:tc>
                  <a:txBody>
                    <a:bodyPr/>
                    <a:lstStyle/>
                    <a:p>
                      <a:pPr marL="1079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области искусств:</a:t>
                      </a: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365">
                <a:tc>
                  <a:txBody>
                    <a:bodyPr/>
                    <a:lstStyle/>
                    <a:p>
                      <a:pPr marL="2520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 общеразвивающим программам</a:t>
                      </a: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48">
                <a:tc>
                  <a:txBody>
                    <a:bodyPr/>
                    <a:lstStyle/>
                    <a:p>
                      <a:pPr marL="2520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предпрофессиональным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программам</a:t>
                      </a: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65">
                <a:tc>
                  <a:txBody>
                    <a:bodyPr/>
                    <a:lstStyle/>
                    <a:p>
                      <a:pPr marL="1079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области физической культуры и спорта:</a:t>
                      </a: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365">
                <a:tc>
                  <a:txBody>
                    <a:bodyPr/>
                    <a:lstStyle/>
                    <a:p>
                      <a:pPr marL="2520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 общеразвивающим программам</a:t>
                      </a: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48">
                <a:tc>
                  <a:txBody>
                    <a:bodyPr/>
                    <a:lstStyle/>
                    <a:p>
                      <a:pPr marL="2520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предпрофессиональным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программам</a:t>
                      </a:r>
                    </a:p>
                  </a:txBody>
                  <a:tcPr marL="42325" marR="423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25" marR="423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339752" y="130133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Возрастной состав обучающихся, человек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6831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5400000">
            <a:off x="5616116" y="-1719572"/>
            <a:ext cx="288032" cy="5832648"/>
          </a:xfrm>
          <a:prstGeom prst="leftBrace">
            <a:avLst>
              <a:gd name="adj1" fmla="val 8333"/>
              <a:gd name="adj2" fmla="val 4803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948264" y="1412776"/>
            <a:ext cx="36004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5776" y="764704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!!! Сумма граф 3-18 по всем строкам равна графе 3 </a:t>
            </a:r>
            <a:r>
              <a:rPr lang="ru-RU" sz="1200" b="1" dirty="0" smtClean="0">
                <a:solidFill>
                  <a:srgbClr val="FF0000"/>
                </a:solidFill>
              </a:rPr>
              <a:t>раздела 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20486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2021 года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864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Внимание!!!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Граждане старше 17 лет в отчет не включаются!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6" y="1628800"/>
          <a:ext cx="7632847" cy="3292749"/>
        </p:xfrm>
        <a:graphic>
          <a:graphicData uri="http://schemas.openxmlformats.org/drawingml/2006/table">
            <a:tbl>
              <a:tblPr/>
              <a:tblGrid>
                <a:gridCol w="2702043"/>
                <a:gridCol w="538316"/>
                <a:gridCol w="1022796"/>
                <a:gridCol w="1145056"/>
                <a:gridCol w="1145056"/>
                <a:gridCol w="1079580"/>
              </a:tblGrid>
              <a:tr h="183789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Обучалось за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счет бюджетных ассигнований: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 договорам об оказании платных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образователь-ных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услуг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федерального бюджета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бюджета субъекта Российской Федерации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местного бюджета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5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Направления  дополнительных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общеобразо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вательных программ: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техническое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естественнонаучное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туристско-краеведческое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социально-педагогическое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области искусств: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 общеразвивающим программам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 предпрофессиональным программам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1079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области физической культуры и спорта: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 общеразвивающим программам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предпрофессиональным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программам</a:t>
                      </a:r>
                    </a:p>
                  </a:txBody>
                  <a:tcPr marL="44605" marR="44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5077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Распределение численности обучающихся по источникам финансирования, человек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16200000">
            <a:off x="6034472" y="-769776"/>
            <a:ext cx="315416" cy="4392488"/>
          </a:xfrm>
          <a:prstGeom prst="rightBrace">
            <a:avLst>
              <a:gd name="adj1" fmla="val 8333"/>
              <a:gd name="adj2" fmla="val 4636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35896" y="83671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!!! Сумма граф 3-6 по всем строкам равна графе 3 по соответствующим строкам </a:t>
            </a:r>
            <a:r>
              <a:rPr lang="ru-RU" sz="1200" b="1" dirty="0" smtClean="0">
                <a:solidFill>
                  <a:srgbClr val="FF0000"/>
                </a:solidFill>
              </a:rPr>
              <a:t>раздела 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517232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ВНИМАНИЕ!!!  Сверить виды финансирования с 2019 годом!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916832"/>
          <a:ext cx="8496945" cy="3742144"/>
        </p:xfrm>
        <a:graphic>
          <a:graphicData uri="http://schemas.openxmlformats.org/drawingml/2006/table">
            <a:tbl>
              <a:tblPr/>
              <a:tblGrid>
                <a:gridCol w="1629940"/>
                <a:gridCol w="446300"/>
                <a:gridCol w="747358"/>
                <a:gridCol w="1078466"/>
                <a:gridCol w="1311630"/>
                <a:gridCol w="1311630"/>
                <a:gridCol w="1079022"/>
                <a:gridCol w="892599"/>
              </a:tblGrid>
              <a:tr h="13681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43118" marR="43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стро-ки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работни-ков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них (из гр. 3) имеют образование:</a:t>
                      </a:r>
                    </a:p>
                  </a:txBody>
                  <a:tcPr marL="43118" marR="43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Кроме того, численность внешних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совместите-лей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высшее </a:t>
                      </a:r>
                    </a:p>
                  </a:txBody>
                  <a:tcPr marL="43118" marR="43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из них (из гр. 4) педагогическое</a:t>
                      </a:r>
                    </a:p>
                  </a:txBody>
                  <a:tcPr marL="43118" marR="43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среднее профессиональное образование по программам подготовки специалистов среднего звена</a:t>
                      </a:r>
                    </a:p>
                  </a:txBody>
                  <a:tcPr marL="43118" marR="43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них (из гр. 6) педагогическое</a:t>
                      </a:r>
                    </a:p>
                  </a:txBody>
                  <a:tcPr marL="43118" marR="43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118" marR="43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118" marR="431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3118" marR="43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3118" marR="43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3118" marR="43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3118" marR="43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3118" marR="43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3118" marR="43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педагогических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работников, осуществляющих образовательную деятельность по дополнительным общеобразовательным программам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всего</a:t>
                      </a: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0">
                <a:tc>
                  <a:txBody>
                    <a:bodyPr/>
                    <a:lstStyle/>
                    <a:p>
                      <a:pPr marL="18034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них педагогов дополнительного образования</a:t>
                      </a: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6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 стр. 27 - женщины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8" marR="431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4622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Сведения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 педагогических работниках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осуществляющих образовательную деятельность по дополнительным общеобразовательным программам !!!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4.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Распределение педагогических работников по уровню образования 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полу, человек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(без внешних совместителей и работавших по договорам гражданско-правового характера)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Графа 3 </a:t>
            </a:r>
            <a:r>
              <a:rPr lang="ru-RU" sz="1200" dirty="0" smtClean="0">
                <a:solidFill>
                  <a:srgbClr val="FF0000"/>
                </a:solidFill>
                <a:sym typeface="Symbol"/>
              </a:rPr>
              <a:t> сумме граф 4 и 6 по всем строкам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55576" y="1700808"/>
            <a:ext cx="1872208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95736" y="1628800"/>
            <a:ext cx="1152128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555776" y="1628800"/>
            <a:ext cx="2952328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44208" y="148478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 smtClean="0">
                <a:solidFill>
                  <a:srgbClr val="FF0000"/>
                </a:solidFill>
              </a:rPr>
              <a:t>В графу 3 не входит!!!</a:t>
            </a:r>
            <a:endParaRPr lang="ru-RU" sz="1200" u="sng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236296" y="1700808"/>
            <a:ext cx="72008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5661248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Строка </a:t>
            </a:r>
            <a:r>
              <a:rPr lang="ru-RU" sz="1200" b="1" dirty="0" smtClean="0">
                <a:solidFill>
                  <a:srgbClr val="FF0000"/>
                </a:solidFill>
              </a:rPr>
              <a:t>27. </a:t>
            </a:r>
            <a:r>
              <a:rPr lang="ru-RU" sz="1200" b="1" dirty="0" smtClean="0">
                <a:solidFill>
                  <a:srgbClr val="FF0000"/>
                </a:solidFill>
              </a:rPr>
              <a:t>Отражаются педагогические работники, осуществляющие образовательную деятельность </a:t>
            </a:r>
            <a:r>
              <a:rPr lang="ru-RU" sz="1200" b="1" u="sng" dirty="0" smtClean="0">
                <a:solidFill>
                  <a:srgbClr val="FF0000"/>
                </a:solidFill>
              </a:rPr>
              <a:t>по дополнительным общеобразовательным программам для детей</a:t>
            </a:r>
            <a:r>
              <a:rPr lang="ru-RU" sz="1200" b="1" dirty="0" smtClean="0">
                <a:solidFill>
                  <a:srgbClr val="FF0000"/>
                </a:solidFill>
              </a:rPr>
              <a:t>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403648" y="3861048"/>
            <a:ext cx="360040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76056" y="5445224"/>
            <a:ext cx="406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Строка </a:t>
            </a:r>
            <a:r>
              <a:rPr lang="ru-RU" sz="1200" b="1" dirty="0" smtClean="0"/>
              <a:t>28. </a:t>
            </a:r>
            <a:r>
              <a:rPr lang="ru-RU" sz="1200" b="1" dirty="0" smtClean="0"/>
              <a:t>Отражаются педагогические работники  дополнительного образования, имеющие диплом об образовании (проф. переподготовке) с квалификацией </a:t>
            </a:r>
            <a:r>
              <a:rPr lang="ru-RU" sz="1200" b="1" u="sng" dirty="0" smtClean="0"/>
              <a:t>«педагог доп. образования».</a:t>
            </a:r>
            <a:endParaRPr lang="ru-RU" sz="1200" b="1" u="sng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691680" y="4941168"/>
            <a:ext cx="3456384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fld id="{B92B62B1-CCA5-4E37-A913-893C6E017235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58" y="1844824"/>
          <a:ext cx="7920881" cy="3269135"/>
        </p:xfrm>
        <a:graphic>
          <a:graphicData uri="http://schemas.openxmlformats.org/drawingml/2006/table">
            <a:tbl>
              <a:tblPr/>
              <a:tblGrid>
                <a:gridCol w="1482174"/>
                <a:gridCol w="390036"/>
                <a:gridCol w="576023"/>
                <a:gridCol w="607732"/>
                <a:gridCol w="608242"/>
                <a:gridCol w="608242"/>
                <a:gridCol w="607732"/>
                <a:gridCol w="608242"/>
                <a:gridCol w="608242"/>
                <a:gridCol w="607732"/>
                <a:gridCol w="608242"/>
                <a:gridCol w="608242"/>
              </a:tblGrid>
              <a:tr h="13713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Число полных лет по состоянию на 1 января 20__ года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моложе 25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65 и старше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Численность педагогических работников, осуществляющих образовательную деятельность по дополнительным общеобразовательным программам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95">
                <a:tc>
                  <a:txBody>
                    <a:bodyPr/>
                    <a:lstStyle/>
                    <a:p>
                      <a:pPr marL="18034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 них педагогов дополнительного образования</a:t>
                      </a: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9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Из стр. 30–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женщин </a:t>
                      </a: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14" marR="423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332656"/>
            <a:ext cx="785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Раздел 5.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Распределение педагогических работников по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возрасту,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(без внешних совместителей и работавших по договорам гражданско-правового характера)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98072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2021 года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876256" y="1196752"/>
            <a:ext cx="36004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98072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!!! Сумма граф 3-12 по строкам </a:t>
            </a:r>
            <a:r>
              <a:rPr lang="ru-RU" sz="1200" b="1" dirty="0" smtClean="0">
                <a:solidFill>
                  <a:srgbClr val="FF0000"/>
                </a:solidFill>
              </a:rPr>
              <a:t>30-32 </a:t>
            </a:r>
            <a:r>
              <a:rPr lang="ru-RU" sz="1200" b="1" dirty="0" smtClean="0">
                <a:solidFill>
                  <a:srgbClr val="FF0000"/>
                </a:solidFill>
              </a:rPr>
              <a:t>равен графе 3 по соответствующим строкам </a:t>
            </a:r>
            <a:r>
              <a:rPr lang="ru-RU" sz="1200" b="1" dirty="0" smtClean="0">
                <a:solidFill>
                  <a:srgbClr val="FF0000"/>
                </a:solidFill>
              </a:rPr>
              <a:t>27-29 </a:t>
            </a:r>
            <a:r>
              <a:rPr lang="ru-RU" sz="1200" b="1" u="sng" dirty="0" smtClean="0">
                <a:solidFill>
                  <a:srgbClr val="FF0000"/>
                </a:solidFill>
              </a:rPr>
              <a:t>раздела 4.</a:t>
            </a:r>
            <a:endParaRPr lang="ru-RU" sz="1200" b="1" u="sng" dirty="0">
              <a:solidFill>
                <a:srgbClr val="FF000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5400000">
            <a:off x="5328084" y="-1359532"/>
            <a:ext cx="288032" cy="597666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1475</Words>
  <Application>Microsoft Office PowerPoint</Application>
  <PresentationFormat>Экран (4:3)</PresentationFormat>
  <Paragraphs>308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p41_gromovaia</cp:lastModifiedBy>
  <cp:revision>177</cp:revision>
  <dcterms:created xsi:type="dcterms:W3CDTF">2018-12-27T11:46:32Z</dcterms:created>
  <dcterms:modified xsi:type="dcterms:W3CDTF">2020-12-22T02:13:19Z</dcterms:modified>
</cp:coreProperties>
</file>